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Gill Sans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o+4m1qmD+D2tY6I0JxNTGh+jC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298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" name="Google Shape;105;p1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5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10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59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11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13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2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77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Veronica  je jedna od prve djece koja su primala Marijine obroke u Malaviju. Kao siročetu, život joj je bio težak. Veronica je često išla na spavanje bez da je išta jela te bi išla u školu praznog trbuha. Marijini obroci pomogli su joj da dobije najbolje od obrazovanja te je Veronica prva djevojka u svojoj obitelji koja je pohađala srednju školu. Nakon toga, bila je prva koja je išla na fakultet te je diplomirala poslovne studije na Sveučilištu Malavi!</a:t>
            </a:r>
            <a:endParaRPr/>
          </a:p>
        </p:txBody>
      </p:sp>
      <p:sp>
        <p:nvSpPr>
          <p:cNvPr id="223" name="Google Shape;223;p13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32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4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44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1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5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9" name="Google Shape;259;p16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38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0" name="Google Shape;270;p17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4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hr-HR"/>
              <a:t>Thank you</a:t>
            </a:r>
            <a:endParaRPr/>
          </a:p>
        </p:txBody>
      </p:sp>
      <p:sp>
        <p:nvSpPr>
          <p:cNvPr id="280" name="Google Shape;280;p18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2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84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0" name="Google Shape;120;p3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7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4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43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66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6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8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7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68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8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96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9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hr-H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40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>
            <a:off x="331788" y="215900"/>
            <a:ext cx="11722100" cy="57864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29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9" name="Google Shape;79;p29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87" name="Google Shape;87;p29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94" name="Google Shape;94;p3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01" name="Google Shape;101;p31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26" name="Google Shape;26;p21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33" name="Google Shape;33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40" name="Google Shape;40;p23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48" name="Google Shape;48;p2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58" name="Google Shape;58;p2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76" name="Google Shape;76;p28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14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7" name="Google Shape;17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284204" y="106024"/>
            <a:ext cx="9292498" cy="78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284204" y="447470"/>
            <a:ext cx="11623587" cy="20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hr-HR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Marijini obroci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None/>
            </a:pPr>
            <a:endParaRPr sz="5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hr-HR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Jednostavna ideja koja djeluje!</a:t>
            </a:r>
            <a:endParaRPr sz="5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194547" y="784701"/>
            <a:ext cx="11809375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8000"/>
              <a:buFont typeface="Arial"/>
              <a:buNone/>
            </a:pPr>
            <a:r>
              <a:rPr lang="hr-HR" sz="80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Moguće je… zahvaljujući vama!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372897" y="5188086"/>
            <a:ext cx="1846626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hr-HR" sz="5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vrijeme</a:t>
            </a:r>
            <a:endParaRPr sz="5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2728606" y="5188086"/>
            <a:ext cx="1887166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hr-HR" sz="5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vještine</a:t>
            </a:r>
            <a:endParaRPr sz="5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4789252" y="5188086"/>
            <a:ext cx="2341120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hr-HR" sz="5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novac</a:t>
            </a:r>
            <a:endParaRPr sz="5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9860606" y="5188086"/>
            <a:ext cx="1958498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hr-HR" sz="50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molitve</a:t>
            </a:r>
            <a:endParaRPr sz="50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346007" y="5188086"/>
            <a:ext cx="2403922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hr-HR" sz="5000" b="1" baseline="30000" dirty="0" smtClean="0">
                <a:solidFill>
                  <a:srgbClr val="FFFFFF"/>
                </a:solidFill>
              </a:rPr>
              <a:t>sredstva</a:t>
            </a:r>
            <a:endParaRPr sz="50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/>
          <p:nvPr/>
        </p:nvSpPr>
        <p:spPr>
          <a:xfrm>
            <a:off x="194547" y="784701"/>
            <a:ext cx="11809375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8000"/>
              <a:buFont typeface="Arial"/>
              <a:buNone/>
            </a:pPr>
            <a:r>
              <a:rPr lang="hr-HR" sz="80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Mi smo globalna obitelj</a:t>
            </a:r>
            <a:endParaRPr sz="8000" b="1" i="0" u="none" strike="noStrike" cap="none" baseline="30000">
              <a:solidFill>
                <a:srgbClr val="F4A9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830092" y="4880043"/>
            <a:ext cx="2808049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Zahvaljujući velikodušnoj podršci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4691978" y="4880043"/>
            <a:ext cx="2808049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osiguravamo hranu, osposobljavanje i opremu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8602492" y="4880043"/>
            <a:ext cx="2808049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kako bi volonteri mogli kuhati i posluživati školske obroke.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250" y="0"/>
            <a:ext cx="12191997" cy="6857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2"/>
          <p:cNvGrpSpPr/>
          <p:nvPr/>
        </p:nvGrpSpPr>
        <p:grpSpPr>
          <a:xfrm>
            <a:off x="7808061" y="815248"/>
            <a:ext cx="3372364" cy="5129377"/>
            <a:chOff x="7808061" y="1492401"/>
            <a:chExt cx="3372364" cy="4452224"/>
          </a:xfrm>
        </p:grpSpPr>
        <p:sp>
          <p:nvSpPr>
            <p:cNvPr id="218" name="Google Shape;218;p12"/>
            <p:cNvSpPr txBox="1"/>
            <p:nvPr/>
          </p:nvSpPr>
          <p:spPr>
            <a:xfrm>
              <a:off x="7808061" y="1492401"/>
              <a:ext cx="3372261" cy="1579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DDC"/>
                </a:buClr>
                <a:buSzPts val="14500"/>
                <a:buFont typeface="Arial"/>
                <a:buNone/>
              </a:pPr>
              <a:r>
                <a:rPr lang="hr-HR" sz="14500" b="1" i="0" u="none" strike="noStrike" cap="none" baseline="30000" dirty="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rPr>
                <a:t>93</a:t>
              </a:r>
              <a:r>
                <a:rPr lang="hr-HR" sz="14500" b="1" i="0" u="none" strike="noStrike" cap="none" baseline="30000" dirty="0" smtClean="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DDC"/>
                </a:buClr>
                <a:buSzPts val="14500"/>
                <a:buFont typeface="Arial"/>
                <a:buNone/>
              </a:pPr>
              <a:endParaRPr dirty="0"/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7872925" y="2773925"/>
              <a:ext cx="3307500" cy="317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76923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200"/>
                <a:buFont typeface="Arial"/>
                <a:buNone/>
              </a:pPr>
              <a:r>
                <a:rPr lang="hr-HR" sz="52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od svake donacije ide izravno za programe prehrane!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3" descr="A person posing for a pic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118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262650" y="874449"/>
            <a:ext cx="7298986" cy="3785611"/>
            <a:chOff x="262643" y="874459"/>
            <a:chExt cx="7298986" cy="2845041"/>
          </a:xfrm>
        </p:grpSpPr>
        <p:sp>
          <p:nvSpPr>
            <p:cNvPr id="227" name="Google Shape;227;p13"/>
            <p:cNvSpPr/>
            <p:nvPr/>
          </p:nvSpPr>
          <p:spPr>
            <a:xfrm>
              <a:off x="661476" y="874459"/>
              <a:ext cx="6900153" cy="2845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Arial"/>
                <a:buNone/>
              </a:pPr>
              <a:r>
                <a:rPr lang="hr-HR" sz="4800" b="1" i="0" u="none" strike="noStrike" cap="none" baseline="300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Marijini obroci </a:t>
              </a:r>
              <a:r>
                <a:rPr lang="hr-HR" sz="4800" b="1" i="0" u="none" strike="noStrike" cap="none" baseline="30000" dirty="0" smtClean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pomogli su mi usredotočiti se na nastavi, </a:t>
              </a:r>
              <a:r>
                <a:rPr lang="hr-HR" sz="4800" b="1" i="0" u="none" strike="noStrike" cap="none" baseline="30000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obrazovanje mi je dalo pouzdanje kako bih uspjela.</a:t>
              </a:r>
            </a:p>
            <a:p>
              <a:pPr>
                <a:buClr>
                  <a:srgbClr val="FFFFFF"/>
                </a:buClr>
                <a:buSzPts val="4800"/>
              </a:pPr>
              <a:r>
                <a:rPr lang="hr-HR" sz="4800" b="1" baseline="30000" dirty="0" smtClean="0">
                  <a:solidFill>
                    <a:srgbClr val="FFFFFF"/>
                  </a:solidFill>
                </a:rPr>
                <a:t>                                 </a:t>
              </a:r>
              <a:r>
                <a:rPr lang="hr-HR" sz="8000" b="1" baseline="30000" dirty="0" smtClean="0">
                  <a:solidFill>
                    <a:srgbClr val="F4A912"/>
                  </a:solidFill>
                </a:rPr>
                <a:t>”</a:t>
              </a:r>
              <a:endParaRPr lang="hr-HR" sz="8000" dirty="0" smtClean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Arial"/>
                <a:buNone/>
              </a:pPr>
              <a:endParaRPr sz="48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262643" y="923095"/>
              <a:ext cx="541507" cy="913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8000"/>
                <a:buFont typeface="Arial"/>
                <a:buNone/>
              </a:pPr>
              <a:r>
                <a:rPr lang="hr-HR" sz="8000" b="1" i="0" u="none" strike="noStrike" cap="none" baseline="30000" dirty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dirty="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6295415" y="2654432"/>
              <a:ext cx="541507" cy="231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8000"/>
                <a:buFont typeface="Arial"/>
                <a:buNone/>
              </a:pPr>
              <a:endParaRPr dirty="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706876" y="3014958"/>
              <a:ext cx="3488984" cy="5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hr-HR" sz="40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Veronica</a:t>
              </a:r>
              <a:endParaRPr sz="4000" b="1" i="0" u="none" strike="noStrike" cap="none" baseline="3000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4" descr="A person smil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/>
          <p:nvPr/>
        </p:nvSpPr>
        <p:spPr>
          <a:xfrm>
            <a:off x="386498" y="188064"/>
            <a:ext cx="4675692" cy="60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 još </a:t>
            </a:r>
            <a:r>
              <a:rPr lang="hr-HR" sz="5400" b="1" i="0" u="none" strike="noStrike" cap="none" baseline="30000" dirty="0" smtClean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71 milijun </a:t>
            </a:r>
            <a:r>
              <a:rPr lang="hr-HR" sz="5400" b="1" i="0" u="none" strike="noStrike" cap="none" baseline="30000" dirty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djece</a:t>
            </a:r>
            <a:r>
              <a:rPr lang="hr-HR" sz="54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koja ne idu u školu i mnogu drugu koja su </a:t>
            </a:r>
            <a:r>
              <a:rPr lang="hr-HR" sz="5400" b="1" i="0" u="none" strike="noStrike" cap="none" baseline="30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pregladna</a:t>
            </a:r>
            <a:r>
              <a:rPr lang="hr-HR" sz="54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bi učila, naš posao je tek započeo.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Gill Sans"/>
              <a:buNone/>
            </a:pPr>
            <a:endParaRPr sz="54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 txBox="1"/>
          <p:nvPr/>
        </p:nvSpPr>
        <p:spPr>
          <a:xfrm>
            <a:off x="168615" y="190879"/>
            <a:ext cx="8203225" cy="119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hr-HR" sz="5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Pridružite se globalnom pokretu</a:t>
            </a:r>
            <a:endParaRPr sz="54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5" descr="A glass with a blue container on a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431" y="2859255"/>
            <a:ext cx="2438713" cy="2438713"/>
          </a:xfrm>
          <a:prstGeom prst="rect">
            <a:avLst/>
          </a:prstGeom>
          <a:solidFill>
            <a:srgbClr val="EDEDED"/>
          </a:solidFill>
          <a:ln w="19047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46" name="Google Shape;246;p15" descr="A group of people pos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0823" y="1348840"/>
            <a:ext cx="2438713" cy="2438713"/>
          </a:xfrm>
          <a:prstGeom prst="rect">
            <a:avLst/>
          </a:prstGeom>
          <a:solidFill>
            <a:srgbClr val="EDEDED"/>
          </a:solidFill>
          <a:ln w="19047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47" name="Google Shape;247;p15" descr="A group of people posing for the camera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0923" y="1106442"/>
            <a:ext cx="2438713" cy="2438713"/>
          </a:xfrm>
          <a:prstGeom prst="rect">
            <a:avLst/>
          </a:prstGeom>
          <a:solidFill>
            <a:srgbClr val="EDEDED"/>
          </a:solidFill>
          <a:ln w="19047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48" name="Google Shape;248;p15" descr="A picture containing person, building, clothing, you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7799" y="2859255"/>
            <a:ext cx="2438713" cy="2438713"/>
          </a:xfrm>
          <a:prstGeom prst="rect">
            <a:avLst/>
          </a:prstGeom>
          <a:solidFill>
            <a:srgbClr val="EDEDED"/>
          </a:solidFill>
          <a:ln w="190475" cap="rnd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49" name="Google Shape;249;p15"/>
          <p:cNvSpPr txBox="1"/>
          <p:nvPr/>
        </p:nvSpPr>
        <p:spPr>
          <a:xfrm>
            <a:off x="498869" y="5331208"/>
            <a:ext cx="2341120" cy="730733"/>
          </a:xfrm>
          <a:prstGeom prst="rect">
            <a:avLst/>
          </a:prstGeom>
          <a:solidFill>
            <a:srgbClr val="F4A912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Donirajte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485938" y="3787552"/>
            <a:ext cx="2438713" cy="814927"/>
          </a:xfrm>
          <a:prstGeom prst="rect">
            <a:avLst/>
          </a:prstGeom>
          <a:solidFill>
            <a:srgbClr val="F4A912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Prikupljajte donacije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6373075" y="5331208"/>
            <a:ext cx="2341120" cy="730733"/>
          </a:xfrm>
          <a:prstGeom prst="rect">
            <a:avLst/>
          </a:prstGeom>
          <a:solidFill>
            <a:srgbClr val="F4A912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Volontirajte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9194767" y="3518858"/>
            <a:ext cx="2413476" cy="730733"/>
          </a:xfrm>
          <a:prstGeom prst="rect">
            <a:avLst/>
          </a:prstGeom>
          <a:solidFill>
            <a:srgbClr val="F4A912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Proširite priču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5" descr="A picture containing ax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799991">
            <a:off x="2750186" y="2120054"/>
            <a:ext cx="367927" cy="47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 descr="A picture containing ax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799991">
            <a:off x="8572545" y="2214356"/>
            <a:ext cx="367927" cy="47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 descr="A picture containing ax, gear, metalwar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222291">
            <a:off x="5634651" y="4744814"/>
            <a:ext cx="438354" cy="22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6" descr="A picture containing person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7153075" y="156250"/>
            <a:ext cx="40920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hr-HR" sz="54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 radi se o velikim brojevima. Radi se o sljedećem djetetu koje čeka Marijine obroke</a:t>
            </a:r>
            <a:r>
              <a:rPr lang="hr-HR" sz="54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hr-HR" sz="5400" b="1" baseline="30000" dirty="0">
                <a:solidFill>
                  <a:srgbClr val="009DDC"/>
                </a:solidFill>
              </a:rPr>
              <a:t> ”</a:t>
            </a:r>
            <a:endParaRPr lang="hr-HR" sz="5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Gill Sans"/>
              <a:buNone/>
            </a:pPr>
            <a:endParaRPr sz="54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6791523" y="1103177"/>
            <a:ext cx="541507" cy="91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Pts val="8000"/>
              <a:buFont typeface="Arial"/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7153076" y="3926940"/>
            <a:ext cx="40921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r-HR" sz="3600" b="1" i="0" u="none" strike="noStrike" cap="none" baseline="30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Magnus</a:t>
            </a:r>
            <a:r>
              <a:rPr lang="hr-HR" sz="36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3600" b="1" i="0" u="none" strike="noStrike" cap="none" baseline="30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MacFarlane-Barrow</a:t>
            </a:r>
            <a:r>
              <a:rPr lang="hr-HR" sz="36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hr-HR" sz="36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osnivač Marijinih obroka</a:t>
            </a:r>
            <a:endParaRPr sz="3600" b="1" i="0" u="none" strike="noStrike" cap="none" baseline="30000" dirty="0">
              <a:solidFill>
                <a:srgbClr val="009D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308400" y="156250"/>
            <a:ext cx="1102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b="1" baseline="30000" dirty="0" smtClean="0">
                <a:solidFill>
                  <a:srgbClr val="009DDC"/>
                </a:solidFill>
              </a:rPr>
              <a:t>“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 descr="A person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443177" y="583895"/>
            <a:ext cx="4701600" cy="8443298"/>
            <a:chOff x="784700" y="1334374"/>
            <a:chExt cx="4701600" cy="7076540"/>
          </a:xfrm>
        </p:grpSpPr>
        <p:sp>
          <p:nvSpPr>
            <p:cNvPr id="274" name="Google Shape;274;p17"/>
            <p:cNvSpPr txBox="1"/>
            <p:nvPr/>
          </p:nvSpPr>
          <p:spPr>
            <a:xfrm>
              <a:off x="784700" y="1687051"/>
              <a:ext cx="4701600" cy="23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14500"/>
                <a:buFont typeface="Arial"/>
                <a:buNone/>
              </a:pPr>
              <a:r>
                <a:rPr lang="hr-HR" sz="14500" b="1" i="0" u="none" strike="noStrike" cap="none" baseline="30000" dirty="0" smtClean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22€</a:t>
              </a:r>
              <a:endParaRPr sz="14500" b="1" i="0" u="none" strike="noStrike" cap="none" baseline="30000" dirty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849550" y="1334374"/>
              <a:ext cx="4259778" cy="707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baseline="30000" dirty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baseline="30000" dirty="0" smtClean="0">
                <a:solidFill>
                  <a:srgbClr val="FFFFFF"/>
                </a:solidFill>
              </a:endParaRPr>
            </a:p>
            <a:p>
              <a:pPr lvl="0">
                <a:buClr>
                  <a:srgbClr val="FFFFFF"/>
                </a:buClr>
                <a:buSzPts val="5000"/>
              </a:pPr>
              <a:r>
                <a:rPr lang="hr-HR" sz="4000" b="1" i="0" u="none" strike="noStrike" cap="none" baseline="30000" dirty="0" smtClean="0">
                  <a:solidFill>
                    <a:srgbClr val="FFFFFF"/>
                  </a:solidFill>
                  <a:sym typeface="Arial"/>
                </a:rPr>
                <a:t>Dovoljno je da jednom djetetu osiguramo godinu dana</a:t>
              </a:r>
              <a:r>
                <a:rPr lang="hr-HR" sz="4000" b="1" dirty="0" smtClean="0">
                  <a:solidFill>
                    <a:srgbClr val="FFFFFF"/>
                  </a:solidFill>
                </a:rPr>
                <a:t> </a:t>
              </a:r>
              <a:r>
                <a:rPr lang="hr-HR" sz="4000" b="1" baseline="30000" dirty="0" smtClean="0">
                  <a:solidFill>
                    <a:srgbClr val="FFFFFF"/>
                  </a:solidFill>
                </a:rPr>
                <a:t>Marijin obrok na mjestu obrazovanja.</a:t>
              </a: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44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baseline="30000" dirty="0" smtClean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baseline="30000" dirty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baseline="30000" dirty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lang="hr-HR" sz="50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sz="50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849550" y="2977229"/>
              <a:ext cx="3962400" cy="369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6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Arial"/>
                <a:buNone/>
              </a:pPr>
              <a:endParaRPr sz="50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 descr="A person holding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" descr="A person standing in front of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46336" y="509311"/>
            <a:ext cx="5926180" cy="373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4500"/>
              <a:buFont typeface="Arial"/>
              <a:buNone/>
            </a:pPr>
            <a:r>
              <a:rPr lang="hr-HR" sz="4500" b="1" i="0" u="none" strike="noStrike" cap="none" baseline="30000" dirty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Naša vizija </a:t>
            </a:r>
            <a:r>
              <a:rPr lang="hr-HR" sz="45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 da svako dijete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 barem</a:t>
            </a:r>
            <a:r>
              <a:rPr lang="hr-HR" sz="4500" b="1" dirty="0" smtClean="0">
                <a:solidFill>
                  <a:srgbClr val="FFFFFF"/>
                </a:solidFill>
              </a:rPr>
              <a:t>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jedan </a:t>
            </a:r>
            <a:r>
              <a:rPr lang="hr-HR" sz="45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obrok dnevno na mjestu obrazovanja i da svi oni koji imaju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više nego što </a:t>
            </a:r>
            <a:r>
              <a:rPr lang="hr-HR" sz="45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 je potrebno podijele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s </a:t>
            </a:r>
            <a:r>
              <a:rPr lang="hr-HR" sz="4500" b="1" i="0" u="none" strike="noStrike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onima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koji nemaju</a:t>
            </a:r>
            <a:r>
              <a:rPr lang="hr-HR" sz="4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4500" b="1" i="0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ni najosnovnije.</a:t>
            </a:r>
            <a:endParaRPr sz="4500" b="1" i="0" u="none" strike="noStrike" cap="none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 descr="A person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7191984" y="272372"/>
            <a:ext cx="4584975" cy="444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hr-HR" sz="54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 osiguravamo školske obroke na mjestima gdje siromaštvo sprječava djecu u stjecanju obrazovanja.</a:t>
            </a:r>
            <a:endParaRPr sz="54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662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73881" y="340623"/>
            <a:ext cx="3873681" cy="24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6500"/>
              <a:buFont typeface="Arial"/>
              <a:buNone/>
            </a:pPr>
            <a:r>
              <a:rPr lang="hr-HR" sz="65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Ovi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6500"/>
              <a:buFont typeface="Arial"/>
              <a:buNone/>
            </a:pPr>
            <a:r>
              <a:rPr lang="hr-HR" sz="65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hranjivi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912"/>
              </a:buClr>
              <a:buSzPts val="6500"/>
              <a:buFont typeface="Arial"/>
              <a:buNone/>
            </a:pPr>
            <a:r>
              <a:rPr lang="hr-HR" sz="65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rPr>
              <a:t>obroci</a:t>
            </a:r>
            <a:endParaRPr sz="6500" b="1" i="0" u="none" strike="noStrike" cap="none" baseline="30000">
              <a:solidFill>
                <a:srgbClr val="F4A9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678674" y="1140174"/>
            <a:ext cx="3363794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potiču ih da dođu u školu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73881" y="3728054"/>
            <a:ext cx="237060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pomažu djeci usredotočiti se na nastavi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182743" y="5480584"/>
            <a:ext cx="2889403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hr-HR" sz="32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 im daju snagu za učenje i igru!</a:t>
            </a:r>
            <a:endParaRPr sz="32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 descr="A picture containing ax, gear, metal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08870">
            <a:off x="7609682" y="749002"/>
            <a:ext cx="539715" cy="2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A picture containing ax, gear, metal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811149">
            <a:off x="1810932" y="4784636"/>
            <a:ext cx="539715" cy="27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A picture containing ax, gear, metal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5234">
            <a:off x="8623880" y="6003055"/>
            <a:ext cx="539715" cy="27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4762" y="617759"/>
            <a:ext cx="5622471" cy="562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 descr="A picture containing text, sign, table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19978" y="5718108"/>
            <a:ext cx="2492270" cy="113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 što je započelo kao jednokratna dostava humanitarne pomoći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527429" y="5756897"/>
            <a:ext cx="2351032" cy="110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čije je sjedište i dalje u maloj baraci.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19978" y="136190"/>
            <a:ext cx="7506510" cy="139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</a:pPr>
            <a:r>
              <a:rPr lang="hr-HR" sz="65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Naše putovanje</a:t>
            </a:r>
            <a:endParaRPr sz="65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 descr="A picture containing knife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99991">
            <a:off x="2618558" y="6101371"/>
            <a:ext cx="418255" cy="190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2897477" y="5718108"/>
            <a:ext cx="2351032" cy="113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hr-HR" sz="3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izraslo je u međunarodnu humanitarnu organizaciju</a:t>
            </a:r>
            <a:endParaRPr sz="3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 descr="A picture containing knife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99991">
            <a:off x="5109173" y="6101371"/>
            <a:ext cx="418255" cy="19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 descr="A picture containing knife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99991">
            <a:off x="7800124" y="6101371"/>
            <a:ext cx="418255" cy="19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1163550" y="2236205"/>
            <a:ext cx="98649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Pts val="4400"/>
              <a:buFont typeface="Arial"/>
              <a:buNone/>
            </a:pPr>
            <a:r>
              <a:rPr lang="hr-HR" sz="4400" b="1" i="0" u="none" strike="noStrike" cap="none" dirty="0" smtClean="0">
                <a:solidFill>
                  <a:srgbClr val="009DDC"/>
                </a:solidFill>
              </a:rPr>
              <a:t>“</a:t>
            </a:r>
            <a:r>
              <a:rPr lang="hr-HR" sz="4400" b="1" dirty="0" smtClean="0">
                <a:solidFill>
                  <a:srgbClr val="009DDC"/>
                </a:solidFill>
              </a:rPr>
              <a:t>Želi</a:t>
            </a:r>
            <a:r>
              <a:rPr lang="hr-HR" sz="4400" b="1" i="0" u="none" strike="noStrike" cap="none" dirty="0" smtClean="0">
                <a:solidFill>
                  <a:srgbClr val="009DDC"/>
                </a:solidFill>
              </a:rPr>
              <a:t>o </a:t>
            </a:r>
            <a:r>
              <a:rPr lang="hr-HR" sz="4400" b="1" i="0" u="none" strike="noStrike" cap="none" dirty="0">
                <a:solidFill>
                  <a:srgbClr val="009DDC"/>
                </a:solidFill>
              </a:rPr>
              <a:t>bih imati </a:t>
            </a:r>
            <a:r>
              <a:rPr lang="hr-HR" sz="4400" b="1" i="0" u="none" strike="noStrike" cap="none" dirty="0">
                <a:solidFill>
                  <a:srgbClr val="F4A912"/>
                </a:solidFill>
              </a:rPr>
              <a:t>dovoljno hrane za jesti i </a:t>
            </a:r>
            <a:r>
              <a:rPr lang="hr-HR" sz="4400" b="1" i="0" u="none" strike="noStrike" cap="none" dirty="0" smtClean="0">
                <a:solidFill>
                  <a:srgbClr val="F4A912"/>
                </a:solidFill>
              </a:rPr>
              <a:t>želio bih jednoga </a:t>
            </a:r>
            <a:r>
              <a:rPr lang="hr-HR" sz="4400" b="1" i="0" u="none" strike="noStrike" cap="none" dirty="0">
                <a:solidFill>
                  <a:srgbClr val="F4A912"/>
                </a:solidFill>
              </a:rPr>
              <a:t>dana ići u školu</a:t>
            </a:r>
            <a:r>
              <a:rPr lang="hr-HR" sz="4400" b="1" i="0" u="none" strike="noStrike" cap="none" dirty="0">
                <a:solidFill>
                  <a:srgbClr val="009DDC"/>
                </a:solidFill>
              </a:rPr>
              <a:t>”</a:t>
            </a:r>
            <a:endParaRPr sz="4400" b="1" i="0" u="none" strike="noStrike" cap="none" dirty="0">
              <a:solidFill>
                <a:srgbClr val="009DDC"/>
              </a:solidFill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b="1" i="0" u="none" strike="noStrike" cap="none" baseline="30000" dirty="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rPr>
              <a:t>Edward, 14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8"/>
          <p:cNvGrpSpPr/>
          <p:nvPr/>
        </p:nvGrpSpPr>
        <p:grpSpPr>
          <a:xfrm>
            <a:off x="6511049" y="2154911"/>
            <a:ext cx="3054489" cy="3066040"/>
            <a:chOff x="6511049" y="2154911"/>
            <a:chExt cx="3054489" cy="3066040"/>
          </a:xfrm>
        </p:grpSpPr>
        <p:sp>
          <p:nvSpPr>
            <p:cNvPr id="171" name="Google Shape;171;p8"/>
            <p:cNvSpPr txBox="1"/>
            <p:nvPr/>
          </p:nvSpPr>
          <p:spPr>
            <a:xfrm>
              <a:off x="6511049" y="2154911"/>
              <a:ext cx="3009089" cy="913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8000"/>
                <a:buFont typeface="Arial"/>
                <a:buNone/>
              </a:pPr>
              <a:r>
                <a:rPr lang="hr-HR" sz="8000" b="1" i="0" u="none" strike="noStrike" cap="none" baseline="3000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2002.</a:t>
              </a:r>
              <a:endParaRPr sz="8000" b="1" i="0" u="none" strike="noStrike" cap="none" baseline="3000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6511049" y="2871590"/>
              <a:ext cx="3054489" cy="2349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500"/>
                <a:buFont typeface="Arial"/>
                <a:buNone/>
              </a:pPr>
              <a:r>
                <a:rPr lang="hr-HR" sz="55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započeli smo hraneći 200 djece u Malaviju</a:t>
              </a:r>
              <a:endParaRPr sz="55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3" name="Google Shape;173;p8" descr="A picture containing ax, gear, metal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6436" y="4599816"/>
            <a:ext cx="769092" cy="3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9"/>
          <p:cNvGrpSpPr/>
          <p:nvPr/>
        </p:nvGrpSpPr>
        <p:grpSpPr>
          <a:xfrm>
            <a:off x="321375" y="2093205"/>
            <a:ext cx="3302974" cy="4233960"/>
            <a:chOff x="321375" y="2692821"/>
            <a:chExt cx="3302974" cy="3634344"/>
          </a:xfrm>
        </p:grpSpPr>
        <p:sp>
          <p:nvSpPr>
            <p:cNvPr id="181" name="Google Shape;181;p9"/>
            <p:cNvSpPr txBox="1"/>
            <p:nvPr/>
          </p:nvSpPr>
          <p:spPr>
            <a:xfrm>
              <a:off x="327327" y="2692821"/>
              <a:ext cx="2438403" cy="792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6000"/>
                <a:buFont typeface="Arial"/>
                <a:buNone/>
              </a:pPr>
              <a:r>
                <a:rPr lang="hr-HR" sz="6000" b="1" i="0" u="none" strike="noStrike" cap="none" baseline="30000" dirty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Danas</a:t>
              </a:r>
              <a:r>
                <a:rPr lang="hr-HR" sz="6000" b="1" i="0" u="none" strike="noStrike" cap="none" baseline="30000" dirty="0" smtClean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6000"/>
                <a:buFont typeface="Arial"/>
                <a:buNone/>
              </a:pPr>
              <a:endParaRPr dirty="0"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327327" y="3225802"/>
              <a:ext cx="2438403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Arial"/>
                <a:buNone/>
              </a:pPr>
              <a:r>
                <a:rPr lang="hr-HR" sz="45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više od </a:t>
              </a:r>
              <a:endParaRPr sz="45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 txBox="1"/>
            <p:nvPr/>
          </p:nvSpPr>
          <p:spPr>
            <a:xfrm>
              <a:off x="327327" y="3730256"/>
              <a:ext cx="31743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6000"/>
                <a:buFont typeface="Arial"/>
                <a:buNone/>
              </a:pPr>
              <a:r>
                <a:rPr lang="hr-HR" sz="6000" b="1" baseline="30000" dirty="0">
                  <a:solidFill>
                    <a:srgbClr val="F4A912"/>
                  </a:solidFill>
                </a:rPr>
                <a:t>3</a:t>
              </a:r>
              <a:r>
                <a:rPr lang="hr-HR" sz="6000" b="1" i="0" u="none" strike="noStrike" cap="none" baseline="30000" dirty="0" smtClean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6000" b="1" i="0" u="none" strike="noStrike" cap="none" baseline="30000" dirty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milijuna</a:t>
              </a:r>
              <a:endParaRPr sz="6000" b="1" i="0" u="none" strike="noStrike" cap="none" baseline="30000" dirty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321375" y="4229918"/>
              <a:ext cx="251621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Arial"/>
                <a:buNone/>
              </a:pPr>
              <a:r>
                <a:rPr lang="hr-HR" sz="45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djece u </a:t>
              </a:r>
              <a:endParaRPr sz="45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327327" y="4660475"/>
              <a:ext cx="2960251" cy="60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A912"/>
                </a:buClr>
                <a:buSzPts val="5000"/>
                <a:buFont typeface="Arial"/>
                <a:buNone/>
              </a:pPr>
              <a:r>
                <a:rPr lang="hr-HR" sz="5000" b="1" i="0" u="none" strike="noStrike" cap="none" baseline="30000" dirty="0" smtClean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16 </a:t>
              </a:r>
              <a:r>
                <a:rPr lang="hr-HR" sz="5000" b="1" i="0" u="none" strike="noStrike" cap="none" baseline="30000" dirty="0">
                  <a:solidFill>
                    <a:srgbClr val="F4A912"/>
                  </a:solidFill>
                  <a:latin typeface="Arial"/>
                  <a:ea typeface="Arial"/>
                  <a:cs typeface="Arial"/>
                  <a:sym typeface="Arial"/>
                </a:rPr>
                <a:t>zemalja</a:t>
              </a:r>
              <a:endParaRPr sz="5000" b="1" i="0" u="none" strike="noStrike" cap="none" baseline="30000" dirty="0">
                <a:solidFill>
                  <a:srgbClr val="F4A91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 txBox="1"/>
            <p:nvPr/>
          </p:nvSpPr>
          <p:spPr>
            <a:xfrm>
              <a:off x="327327" y="4942170"/>
              <a:ext cx="329702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hr-HR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prima Marijine obroke na mjestu obrazovanja.</a:t>
              </a:r>
              <a:endParaRPr sz="2400" b="1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7" name="Google Shape;187;p9" descr="A picture containing ax, gear, metal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19615">
            <a:off x="3385899" y="5768680"/>
            <a:ext cx="878265" cy="45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9213" y="716280"/>
            <a:ext cx="7011902" cy="394419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91" y="580848"/>
            <a:ext cx="8011331" cy="469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405</Words>
  <Application>Microsoft Office PowerPoint</Application>
  <PresentationFormat>Široki zaslon</PresentationFormat>
  <Paragraphs>83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Gill Sans</vt:lpstr>
      <vt:lpstr>Arial</vt:lpstr>
      <vt:lpstr>Calibri</vt:lpstr>
      <vt:lpstr>Gallery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Dawn Neely</dc:creator>
  <cp:lastModifiedBy>Đurđica</cp:lastModifiedBy>
  <cp:revision>4</cp:revision>
  <dcterms:created xsi:type="dcterms:W3CDTF">2020-09-14T11:35:15Z</dcterms:created>
  <dcterms:modified xsi:type="dcterms:W3CDTF">2025-09-22T08:49:03Z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0x010100F92960F4DDA05D43800B79FAAD6BDE50</vt:lpwstr>
  </property>
</Properties>
</file>