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</p:sldMasterIdLst>
  <p:notesMasterIdLst>
    <p:notesMasterId r:id="rId16"/>
  </p:notesMasterIdLst>
  <p:sldIdLst>
    <p:sldId id="366" r:id="rId5"/>
    <p:sldId id="385" r:id="rId6"/>
    <p:sldId id="378" r:id="rId7"/>
    <p:sldId id="379" r:id="rId8"/>
    <p:sldId id="380" r:id="rId9"/>
    <p:sldId id="381" r:id="rId10"/>
    <p:sldId id="382" r:id="rId11"/>
    <p:sldId id="386" r:id="rId12"/>
    <p:sldId id="383" r:id="rId13"/>
    <p:sldId id="384" r:id="rId14"/>
    <p:sldId id="38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D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DD15AD-6542-3AA1-073B-A767059ED54A}" v="6" dt="2023-06-21T12:34:19.655"/>
    <p1510:client id="{4D17DF13-1513-A865-9CCB-9DA4B714EDA2}" v="4" dt="2023-06-21T10:27:52.887"/>
    <p1510:client id="{513E828F-5C54-4400-AF5F-FD9E2918FF62}" v="8" dt="2023-05-15T13:11:06.0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7" autoAdjust="0"/>
    <p:restoredTop sz="84298" autoAdjust="0"/>
  </p:normalViewPr>
  <p:slideViewPr>
    <p:cSldViewPr snapToGrid="0">
      <p:cViewPr varScale="1">
        <p:scale>
          <a:sx n="78" d="100"/>
          <a:sy n="78" d="100"/>
        </p:scale>
        <p:origin x="118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toria Steven" userId="S::victoria.steven@marysmeals.org::f20e557d-21fc-461b-8c88-19474459ea3d" providerId="AD" clId="Web-{0ADD15AD-6542-3AA1-073B-A767059ED54A}"/>
    <pc:docChg chg="modSld">
      <pc:chgData name="Victoria Steven" userId="S::victoria.steven@marysmeals.org::f20e557d-21fc-461b-8c88-19474459ea3d" providerId="AD" clId="Web-{0ADD15AD-6542-3AA1-073B-A767059ED54A}" dt="2023-06-21T12:35:20.548" v="8"/>
      <pc:docMkLst>
        <pc:docMk/>
      </pc:docMkLst>
      <pc:sldChg chg="modSp">
        <pc:chgData name="Victoria Steven" userId="S::victoria.steven@marysmeals.org::f20e557d-21fc-461b-8c88-19474459ea3d" providerId="AD" clId="Web-{0ADD15AD-6542-3AA1-073B-A767059ED54A}" dt="2023-06-21T12:32:48.667" v="0" actId="20577"/>
        <pc:sldMkLst>
          <pc:docMk/>
          <pc:sldMk cId="3547354001" sldId="378"/>
        </pc:sldMkLst>
        <pc:spChg chg="mod">
          <ac:chgData name="Victoria Steven" userId="S::victoria.steven@marysmeals.org::f20e557d-21fc-461b-8c88-19474459ea3d" providerId="AD" clId="Web-{0ADD15AD-6542-3AA1-073B-A767059ED54A}" dt="2023-06-21T12:32:48.667" v="0" actId="20577"/>
          <ac:spMkLst>
            <pc:docMk/>
            <pc:sldMk cId="3547354001" sldId="378"/>
            <ac:spMk id="4" creationId="{E5DC5AE5-C247-0224-06AE-E5BBC396590A}"/>
          </ac:spMkLst>
        </pc:spChg>
      </pc:sldChg>
      <pc:sldChg chg="modSp">
        <pc:chgData name="Victoria Steven" userId="S::victoria.steven@marysmeals.org::f20e557d-21fc-461b-8c88-19474459ea3d" providerId="AD" clId="Web-{0ADD15AD-6542-3AA1-073B-A767059ED54A}" dt="2023-06-21T12:32:59.215" v="1" actId="20577"/>
        <pc:sldMkLst>
          <pc:docMk/>
          <pc:sldMk cId="434951477" sldId="379"/>
        </pc:sldMkLst>
        <pc:spChg chg="mod">
          <ac:chgData name="Victoria Steven" userId="S::victoria.steven@marysmeals.org::f20e557d-21fc-461b-8c88-19474459ea3d" providerId="AD" clId="Web-{0ADD15AD-6542-3AA1-073B-A767059ED54A}" dt="2023-06-21T12:32:59.215" v="1" actId="20577"/>
          <ac:spMkLst>
            <pc:docMk/>
            <pc:sldMk cId="434951477" sldId="379"/>
            <ac:spMk id="4" creationId="{E5DC5AE5-C247-0224-06AE-E5BBC396590A}"/>
          </ac:spMkLst>
        </pc:spChg>
      </pc:sldChg>
      <pc:sldChg chg="modNotes">
        <pc:chgData name="Victoria Steven" userId="S::victoria.steven@marysmeals.org::f20e557d-21fc-461b-8c88-19474459ea3d" providerId="AD" clId="Web-{0ADD15AD-6542-3AA1-073B-A767059ED54A}" dt="2023-06-21T12:33:49.873" v="3"/>
        <pc:sldMkLst>
          <pc:docMk/>
          <pc:sldMk cId="1373164911" sldId="381"/>
        </pc:sldMkLst>
      </pc:sldChg>
      <pc:sldChg chg="modSp modNotes">
        <pc:chgData name="Victoria Steven" userId="S::victoria.steven@marysmeals.org::f20e557d-21fc-461b-8c88-19474459ea3d" providerId="AD" clId="Web-{0ADD15AD-6542-3AA1-073B-A767059ED54A}" dt="2023-06-21T12:35:20.548" v="8"/>
        <pc:sldMkLst>
          <pc:docMk/>
          <pc:sldMk cId="178943658" sldId="384"/>
        </pc:sldMkLst>
        <pc:spChg chg="mod">
          <ac:chgData name="Victoria Steven" userId="S::victoria.steven@marysmeals.org::f20e557d-21fc-461b-8c88-19474459ea3d" providerId="AD" clId="Web-{0ADD15AD-6542-3AA1-073B-A767059ED54A}" dt="2023-06-21T12:34:17.624" v="4" actId="20577"/>
          <ac:spMkLst>
            <pc:docMk/>
            <pc:sldMk cId="178943658" sldId="384"/>
            <ac:spMk id="4" creationId="{E5DC5AE5-C247-0224-06AE-E5BBC396590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45E5E9-8E12-43A7-8F93-B1CE9B96B799}" type="datetimeFigureOut">
              <a:t>1.8.2023.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085E0-7F37-44CB-A0BC-490138400C71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192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Marijini</a:t>
            </a:r>
            <a:r>
              <a:rPr lang="hr-HR" baseline="0" dirty="0" smtClean="0"/>
              <a:t> obroci</a:t>
            </a:r>
            <a:r>
              <a:rPr lang="hr-HR" dirty="0" smtClean="0"/>
              <a:t> osiguravaju obrok</a:t>
            </a:r>
            <a:r>
              <a:rPr lang="hr-HR" baseline="0" dirty="0" smtClean="0"/>
              <a:t>e u školama</a:t>
            </a:r>
            <a:r>
              <a:rPr lang="hr-HR" dirty="0" smtClean="0"/>
              <a:t> siromašnoj djeci u zemljama poput Zambije. Ponekad ta djeca nemaju doručak ili večeru pa im je obrok u školi jedina hrana koju dobivaju cijeli dan. Ova hrana im daje puno energije i pomaže im da slušaju svoje učitelje, uče nove stvari i igraju se sa svojim prijateljima. Pogledat ćemo nekoliko slika koje prate dnevnu rutinu djece u Zambiji. Želim da razmišljate o tome koje su stvari iste kao vaš život, a koje su različite dok gledamo ove slike. Ovo je </a:t>
            </a:r>
            <a:r>
              <a:rPr lang="hr-HR" dirty="0" err="1" smtClean="0"/>
              <a:t>Failo</a:t>
            </a:r>
            <a:r>
              <a:rPr lang="hr-HR" dirty="0" smtClean="0"/>
              <a:t>. Ima 11 godina i živi s obitelji u Zambiji. Svaki dan</a:t>
            </a:r>
            <a:r>
              <a:rPr lang="hr-HR" baseline="0" dirty="0" smtClean="0"/>
              <a:t> prima</a:t>
            </a:r>
            <a:r>
              <a:rPr lang="hr-HR" dirty="0" smtClean="0"/>
              <a:t> Marijin</a:t>
            </a:r>
            <a:r>
              <a:rPr lang="hr-HR" baseline="0" dirty="0" smtClean="0"/>
              <a:t> obrok </a:t>
            </a:r>
            <a:r>
              <a:rPr lang="hr-HR" dirty="0" smtClean="0"/>
              <a:t>u svojoj školi. Naučimo više o tome što on i djeca poput njega diljem Zambije rade svaki školski dan.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085E0-7F37-44CB-A0BC-490138400C71}" type="slidenum"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542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Navečer </a:t>
            </a:r>
            <a:r>
              <a:rPr lang="hr-H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Failo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obiteljskim kravama i kozama u obližnjem toru s velikim štapom osigurava ulaz</a:t>
            </a:r>
            <a:r>
              <a:rPr lang="hr-H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ograđeni prostor koji čuva stoku. Ujutro, prije nego ode u školu, pusti životinje na pašu. </a:t>
            </a:r>
          </a:p>
          <a:p>
            <a:r>
              <a:rPr lang="hr-H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Failova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majka, </a:t>
            </a:r>
            <a:r>
              <a:rPr lang="hr-H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Patricia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sanja o budućnosti za svog sina gdje bi dobio plaćen posao koje bi ga činio sretnim. On je jedno od 7 djece - kaže da je četvero njih starijih od </a:t>
            </a:r>
            <a:r>
              <a:rPr lang="hr-H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Faila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 međuvremenu napustilo školu. </a:t>
            </a:r>
          </a:p>
          <a:p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"Moja želja je da kada Falio odraste da se zaposli gdje on želi, gdje bi bio sretan. Važno je za njega da ima kašu jer kada jede kašu, sit je i može se koncentrirati na nastavi."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085E0-7F37-44CB-A0BC-490138400C71}" type="slidenum"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801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Danas smo naučili puno o dnevnoj rutini djece u Zambiji. Mnoga djeca u Zambiji mogu dolaziti u školu zahvaljujući Marijinim</a:t>
            </a:r>
            <a:r>
              <a:rPr lang="hr-HR" baseline="0" dirty="0" smtClean="0"/>
              <a:t> obrocima </a:t>
            </a:r>
            <a:r>
              <a:rPr lang="hr-HR" dirty="0" smtClean="0"/>
              <a:t>i počinju sanjati velike snove o tome što će raditi kada završe školu</a:t>
            </a:r>
            <a:r>
              <a:rPr lang="hr-HR" smtClean="0"/>
              <a:t>. </a:t>
            </a:r>
          </a:p>
          <a:p>
            <a:r>
              <a:rPr lang="hr-HR" smtClean="0"/>
              <a:t>Failo</a:t>
            </a:r>
            <a:r>
              <a:rPr lang="hr-HR" dirty="0" smtClean="0"/>
              <a:t> kaže: "Želim se voziti motorom za Marijine</a:t>
            </a:r>
            <a:r>
              <a:rPr lang="hr-HR" baseline="0" dirty="0" smtClean="0"/>
              <a:t> obroke</a:t>
            </a:r>
            <a:r>
              <a:rPr lang="hr-HR" dirty="0" smtClean="0"/>
              <a:t>." Želim biti poput jednog od službenika školske prehrane koji putuje od škole do škole pazeći da su svi obroci posluženi svaki dan. Marijini</a:t>
            </a:r>
            <a:r>
              <a:rPr lang="hr-HR" baseline="0" dirty="0" smtClean="0"/>
              <a:t> obroci</a:t>
            </a:r>
            <a:r>
              <a:rPr lang="hr-HR" dirty="0" smtClean="0"/>
              <a:t> pomažu djeci da se osjećaju sretno kada dobiju obroke, ali im također pomažu da uče i budu dobri u školi kako bi jednog dana mogli dobiti dobar posao.</a:t>
            </a:r>
            <a:endParaRPr lang="en-US" dirty="0" smtClean="0">
              <a:ea typeface="Calibri"/>
              <a:cs typeface="Calibri"/>
            </a:endParaRP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085E0-7F37-44CB-A0BC-490138400C71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45815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Failovo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selo se nalazi u </a:t>
            </a:r>
            <a:r>
              <a:rPr lang="hr-H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hr-H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Chipati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okrug Zambije gdje nema struje ni tekuće vode. Njegova obiteljska kuća napravljena je od opeke, od blata s valovitim krovom od željeza, i nema nijednog prozora. Unutra su dvije prostorije za deveteročlanu obitelj, koje su uredne i čiste. 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085E0-7F37-44CB-A0BC-490138400C71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77146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/>
            </a:r>
            <a:br>
              <a:rPr lang="hr-HR" dirty="0" smtClean="0"/>
            </a:b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Ovo je slika </a:t>
            </a:r>
            <a:r>
              <a:rPr lang="hr-H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Failove</a:t>
            </a:r>
            <a:r>
              <a:rPr lang="hr-H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obitelji. Djecu svako jutro vrlo rano bude roditelji. Vrijeme je da se spremite za školu. 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Jedanaestogodišnjak se raduje odlasku u školu kako bi dobio Marijin obrok što je često njegov prvi obrok u danu. 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085E0-7F37-44CB-A0BC-490138400C71}" type="slidenum"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880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Većina djece koja primaju Marijine obroke u Zambiji pješače i po nekoliko kilometara u školu, poput </a:t>
            </a:r>
            <a:r>
              <a:rPr lang="hr-HR" dirty="0" err="1" smtClean="0"/>
              <a:t>Faila</a:t>
            </a:r>
            <a:r>
              <a:rPr lang="hr-HR" dirty="0" smtClean="0"/>
              <a:t>. </a:t>
            </a:r>
          </a:p>
          <a:p>
            <a:r>
              <a:rPr lang="hr-HR" dirty="0" smtClean="0"/>
              <a:t>Neka djeca žive u blizini škole, dok druga hodaju</a:t>
            </a:r>
            <a:r>
              <a:rPr lang="hr-HR" baseline="0" dirty="0" smtClean="0"/>
              <a:t> </a:t>
            </a:r>
            <a:r>
              <a:rPr lang="hr-HR" dirty="0" smtClean="0"/>
              <a:t>daleko, a da uopće ne doručkuju.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085E0-7F37-44CB-A0BC-490138400C71}" type="slidenum"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181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Učionice su trošne</a:t>
            </a:r>
            <a:r>
              <a:rPr lang="hr-H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jednostavne bez puno stvari. 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Na pauzi jedemo kašu Marijinih obroka i onda se igramo uokolo prije nego se vratimo u učionicu. Marijini obroci pomažu jer kada jedem u školi, mogu se koncentrirati za učenje. Nemam ništa za jesti ujutro prije nego dođem u školu. Ovisimo o kaši."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085E0-7F37-44CB-A0BC-490138400C71}" type="slidenum"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290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U vrijeme ručka, djeca stoje u redu kako bi dobila svoju šalicu vruće kaše koja se kuha na pari. Često je to jedini obrok koji će djeca danas dobiti. U zemljama poput Zambije ova kaša ima poseban naziv – </a:t>
            </a:r>
            <a:r>
              <a:rPr lang="hr-HR" dirty="0" err="1" smtClean="0"/>
              <a:t>Likuni</a:t>
            </a:r>
            <a:r>
              <a:rPr lang="hr-HR" dirty="0" smtClean="0"/>
              <a:t> </a:t>
            </a:r>
            <a:r>
              <a:rPr lang="hr-HR" dirty="0" err="1" smtClean="0"/>
              <a:t>Phala</a:t>
            </a:r>
            <a:r>
              <a:rPr lang="hr-HR" dirty="0" smtClean="0"/>
              <a:t> (</a:t>
            </a:r>
            <a:r>
              <a:rPr lang="hr-HR" dirty="0" err="1" smtClean="0"/>
              <a:t>Likuni</a:t>
            </a:r>
            <a:r>
              <a:rPr lang="hr-HR" dirty="0" smtClean="0"/>
              <a:t> je ime mjesta u kojem su časne sestre prvi put osmislile to</a:t>
            </a:r>
            <a:r>
              <a:rPr lang="hr-HR" baseline="0" dirty="0" smtClean="0"/>
              <a:t> jelo za djecu u razvoju, a </a:t>
            </a:r>
            <a:r>
              <a:rPr lang="hr-HR" baseline="0" dirty="0" err="1" smtClean="0"/>
              <a:t>Phala</a:t>
            </a:r>
            <a:r>
              <a:rPr lang="hr-HR" baseline="0" dirty="0" smtClean="0"/>
              <a:t> jednostavno znači kaša)</a:t>
            </a:r>
            <a:r>
              <a:rPr lang="hr-HR" dirty="0" smtClean="0"/>
              <a:t>. Kaša</a:t>
            </a:r>
            <a:r>
              <a:rPr lang="hr-HR" baseline="0" dirty="0" smtClean="0"/>
              <a:t> se sastoji od kukuruza, soje i šećera, a obogaćena je vitaminima i mineralima </a:t>
            </a:r>
            <a:r>
              <a:rPr lang="hr-HR" dirty="0" smtClean="0"/>
              <a:t>koji pomažu djeci da rastu velika i jaka.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085E0-7F37-44CB-A0BC-490138400C71}" type="slidenum"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255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Nakon ručka djeca imaju puno energije za trčanje i igru. 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Volim nogomet, čitanje i pisanje", kaže </a:t>
            </a:r>
            <a:r>
              <a:rPr lang="hr-H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Failo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085E0-7F37-44CB-A0BC-490138400C71}" type="slidenum"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909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Failo</a:t>
            </a:r>
            <a:r>
              <a:rPr lang="hr-H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voli slobodno vrijeme provoditi s prijateljima u igri i veselju.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085E0-7F37-44CB-A0BC-490138400C71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2152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 smtClean="0"/>
              <a:t>Nakon škole, mnoga djeca imaju domaću zadaću, a zatim poslove u kojima</a:t>
            </a:r>
            <a:r>
              <a:rPr lang="hr-HR" baseline="0" dirty="0" smtClean="0"/>
              <a:t> </a:t>
            </a:r>
            <a:r>
              <a:rPr lang="hr-HR" dirty="0" smtClean="0"/>
              <a:t>pomažu obitelji. </a:t>
            </a:r>
            <a:r>
              <a:rPr lang="hr-HR" dirty="0" err="1" smtClean="0"/>
              <a:t>Failova</a:t>
            </a:r>
            <a:r>
              <a:rPr lang="hr-HR" dirty="0" smtClean="0"/>
              <a:t> obitelj ima vrt i uzgaja povrće za prodaju. Nakon što </a:t>
            </a:r>
            <a:r>
              <a:rPr lang="hr-HR" dirty="0" err="1" smtClean="0"/>
              <a:t>Failo</a:t>
            </a:r>
            <a:r>
              <a:rPr lang="hr-HR" dirty="0" smtClean="0"/>
              <a:t> skine uniformu i cipele, uradi domaću zadaću, tada</a:t>
            </a:r>
            <a:r>
              <a:rPr lang="hr-HR" baseline="0" dirty="0" smtClean="0"/>
              <a:t> </a:t>
            </a:r>
            <a:r>
              <a:rPr lang="hr-HR" dirty="0" smtClean="0"/>
              <a:t>bosonog pomaže svojoj obitelji tako što zalijeva biljke u njihovom vrtu i ide od kuće do kuće u svom selu i noseći na glavi korpu i prodaje povrće kako bi pomogao svojim roditeljima.</a:t>
            </a:r>
            <a:r>
              <a:rPr lang="hr-H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Ovo je glavni izvor primanja za njegovu obitelj. </a:t>
            </a:r>
            <a:endParaRPr lang="en-US" dirty="0" smtClean="0">
              <a:ea typeface="Calibri"/>
              <a:cs typeface="Calibri"/>
            </a:endParaRPr>
          </a:p>
          <a:p>
            <a:r>
              <a:rPr lang="hr-H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hr-H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D085E0-7F37-44CB-A0BC-490138400C71}" type="slidenum"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140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1A91C0A-1C00-B120-BCF3-EFA3DBBD9F25}"/>
              </a:ext>
            </a:extLst>
          </p:cNvPr>
          <p:cNvSpPr/>
          <p:nvPr userDrawn="1"/>
        </p:nvSpPr>
        <p:spPr>
          <a:xfrm>
            <a:off x="0" y="0"/>
            <a:ext cx="12192000" cy="1024128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12" y="109695"/>
            <a:ext cx="11862816" cy="77422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744" y="1463040"/>
            <a:ext cx="11759184" cy="4998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837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98A1571-1DAF-30EA-9463-696D2FB92A0A}"/>
              </a:ext>
            </a:extLst>
          </p:cNvPr>
          <p:cNvSpPr/>
          <p:nvPr userDrawn="1"/>
        </p:nvSpPr>
        <p:spPr>
          <a:xfrm>
            <a:off x="0" y="0"/>
            <a:ext cx="12192000" cy="1024128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1058AAA8-C2A5-6FF2-93DA-8927650B3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" y="109695"/>
            <a:ext cx="11862816" cy="77422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39C2648-873F-7030-ACED-89AB3366EA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23938"/>
            <a:ext cx="5754688" cy="583406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CB6D31B-5651-7C9D-5835-9228C0F9F3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310640"/>
            <a:ext cx="5830888" cy="53279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997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98A1571-1DAF-30EA-9463-696D2FB92A0A}"/>
              </a:ext>
            </a:extLst>
          </p:cNvPr>
          <p:cNvSpPr/>
          <p:nvPr userDrawn="1"/>
        </p:nvSpPr>
        <p:spPr>
          <a:xfrm>
            <a:off x="0" y="0"/>
            <a:ext cx="12192000" cy="1024128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1058AAA8-C2A5-6FF2-93DA-8927650B3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" y="109695"/>
            <a:ext cx="11862816" cy="77422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39C2648-873F-7030-ACED-89AB3366EA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37312" y="1023938"/>
            <a:ext cx="5754688" cy="583406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CB6D31B-5651-7C9D-5835-9228C0F9F3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3212" y="1200945"/>
            <a:ext cx="5830888" cy="53279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374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5072" y="1213104"/>
            <a:ext cx="5824728" cy="54132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13104"/>
            <a:ext cx="5824728" cy="54132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B4C2197-901C-FA34-4818-96CF054E7B05}"/>
              </a:ext>
            </a:extLst>
          </p:cNvPr>
          <p:cNvSpPr/>
          <p:nvPr userDrawn="1"/>
        </p:nvSpPr>
        <p:spPr>
          <a:xfrm>
            <a:off x="0" y="0"/>
            <a:ext cx="12192000" cy="1024128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D48743FC-E6DB-B3B1-80CE-B8C07329A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" y="109695"/>
            <a:ext cx="11862816" cy="77422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729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98A1571-1DAF-30EA-9463-696D2FB92A0A}"/>
              </a:ext>
            </a:extLst>
          </p:cNvPr>
          <p:cNvSpPr/>
          <p:nvPr userDrawn="1"/>
        </p:nvSpPr>
        <p:spPr>
          <a:xfrm>
            <a:off x="0" y="0"/>
            <a:ext cx="12192000" cy="1024128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1058AAA8-C2A5-6FF2-93DA-8927650B3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" y="109695"/>
            <a:ext cx="11862816" cy="774225"/>
          </a:xfrm>
        </p:spPr>
        <p:txBody>
          <a:bodyPr>
            <a:normAutofit/>
          </a:bodyPr>
          <a:lstStyle>
            <a:lvl1pPr>
              <a:defRPr sz="3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110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98A1571-1DAF-30EA-9463-696D2FB92A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1058AAA8-C2A5-6FF2-93DA-8927650B3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12" y="109695"/>
            <a:ext cx="11862816" cy="77422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D94AE59B-C0C0-9667-E54D-FC44A531F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744" y="1463040"/>
            <a:ext cx="11759184" cy="49987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16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98A1571-1DAF-30EA-9463-696D2FB92A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9570B0-C241-4AAC-0EAB-0337A56B1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1104" y="1122363"/>
            <a:ext cx="11247120" cy="2071941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CD0DFAC-C4F6-6970-B315-BBDC1D5B1D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104" y="3566160"/>
            <a:ext cx="11247120" cy="1691640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235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BA14CEF3-1A29-2A98-B71B-3E9D9BAD3A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2064" y="1122363"/>
            <a:ext cx="11167872" cy="2035365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064" y="3803904"/>
            <a:ext cx="11167872" cy="1453896"/>
          </a:xfrm>
        </p:spPr>
        <p:txBody>
          <a:bodyPr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466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5D4F9814-A762-2C48-3C03-2CB4765A7C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7741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740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30" r:id="rId2"/>
    <p:sldLayoutId id="2147483731" r:id="rId3"/>
    <p:sldLayoutId id="2147483724" r:id="rId4"/>
    <p:sldLayoutId id="2147483726" r:id="rId5"/>
    <p:sldLayoutId id="2147483732" r:id="rId6"/>
    <p:sldLayoutId id="2147483733" r:id="rId7"/>
    <p:sldLayoutId id="2147483721" r:id="rId8"/>
    <p:sldLayoutId id="214748372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BFB595F-D072-8E7C-FE54-B0ED408F4BC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D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child standing in front of a straw hut&#10;&#10;Description automatically generated with medium confidence">
            <a:extLst>
              <a:ext uri="{FF2B5EF4-FFF2-40B4-BE49-F238E27FC236}">
                <a16:creationId xmlns:a16="http://schemas.microsoft.com/office/drawing/2014/main" xmlns="" id="{A9B510E6-02B9-A85E-9A80-9AB6EAF906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0" r="862" b="4736"/>
          <a:stretch/>
        </p:blipFill>
        <p:spPr>
          <a:xfrm>
            <a:off x="0" y="1770"/>
            <a:ext cx="12192000" cy="6856230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xmlns="" id="{E5DC5AE5-C247-0224-06AE-E5BBC3965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314" y="352437"/>
            <a:ext cx="3896138" cy="874643"/>
          </a:xfrm>
          <a:solidFill>
            <a:srgbClr val="009DDC"/>
          </a:solidFill>
        </p:spPr>
        <p:txBody>
          <a:bodyPr>
            <a:normAutofit/>
          </a:bodyPr>
          <a:lstStyle/>
          <a:p>
            <a:pPr algn="ctr"/>
            <a:r>
              <a:rPr lang="en-GB" sz="3200" b="1" dirty="0" err="1">
                <a:latin typeface="+mn-lt"/>
                <a:ea typeface="Calibri"/>
                <a:cs typeface="Arial"/>
              </a:rPr>
              <a:t>Failo</a:t>
            </a:r>
            <a:r>
              <a:rPr lang="en-GB" sz="3200" b="1" dirty="0">
                <a:effectLst/>
                <a:latin typeface="+mn-lt"/>
                <a:ea typeface="Calibri"/>
                <a:cs typeface="Arial"/>
              </a:rPr>
              <a:t>, </a:t>
            </a:r>
            <a:r>
              <a:rPr lang="hr-HR" sz="3200" b="1" dirty="0" smtClean="0">
                <a:latin typeface="+mn-lt"/>
                <a:ea typeface="Calibri"/>
                <a:cs typeface="Arial"/>
              </a:rPr>
              <a:t>iz</a:t>
            </a:r>
            <a:r>
              <a:rPr lang="en-GB" sz="3200" b="1" dirty="0" smtClean="0">
                <a:effectLst/>
                <a:latin typeface="+mn-lt"/>
                <a:ea typeface="Calibri"/>
                <a:cs typeface="Arial"/>
              </a:rPr>
              <a:t> </a:t>
            </a:r>
            <a:r>
              <a:rPr lang="en-GB" sz="3200" b="1" dirty="0" err="1" smtClean="0">
                <a:effectLst/>
                <a:latin typeface="+mn-lt"/>
                <a:ea typeface="Calibri"/>
                <a:cs typeface="Arial"/>
              </a:rPr>
              <a:t>Zambi</a:t>
            </a:r>
            <a:r>
              <a:rPr lang="hr-HR" sz="3200" b="1" dirty="0" smtClean="0">
                <a:effectLst/>
                <a:latin typeface="+mn-lt"/>
                <a:ea typeface="Calibri"/>
                <a:cs typeface="Arial"/>
              </a:rPr>
              <a:t>je</a:t>
            </a:r>
            <a:endParaRPr lang="en-GB" sz="3200" b="1" dirty="0">
              <a:latin typeface="+mn-lt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5218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standing next to a group of cows&#10;&#10;Description automatically generated with medium confidence">
            <a:extLst>
              <a:ext uri="{FF2B5EF4-FFF2-40B4-BE49-F238E27FC236}">
                <a16:creationId xmlns:a16="http://schemas.microsoft.com/office/drawing/2014/main" xmlns="" id="{BEF2C62F-D1F3-F13D-F859-6985456866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2" b="77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xmlns="" id="{E5DC5AE5-C247-0224-06AE-E5BBC3965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679" y="251791"/>
            <a:ext cx="3024002" cy="874643"/>
          </a:xfrm>
          <a:solidFill>
            <a:srgbClr val="009DDC"/>
          </a:solidFill>
        </p:spPr>
        <p:txBody>
          <a:bodyPr>
            <a:normAutofit/>
          </a:bodyPr>
          <a:lstStyle/>
          <a:p>
            <a:pPr algn="ctr"/>
            <a:r>
              <a:rPr lang="hr-HR" sz="3200" b="1" dirty="0" smtClean="0">
                <a:latin typeface="+mn-lt"/>
              </a:rPr>
              <a:t>Prije spavanja</a:t>
            </a:r>
            <a:endParaRPr lang="en-GB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943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like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6" r="17186"/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xmlns="" id="{E5DC5AE5-C247-0224-06AE-E5BBC396590A}"/>
              </a:ext>
            </a:extLst>
          </p:cNvPr>
          <p:cNvSpPr txBox="1">
            <a:spLocks/>
          </p:cNvSpPr>
          <p:nvPr/>
        </p:nvSpPr>
        <p:spPr>
          <a:xfrm>
            <a:off x="324679" y="251791"/>
            <a:ext cx="3024002" cy="874643"/>
          </a:xfrm>
          <a:prstGeom prst="rect">
            <a:avLst/>
          </a:prstGeom>
          <a:solidFill>
            <a:srgbClr val="009DDC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hr-HR" sz="3200" b="1" dirty="0" err="1" smtClean="0">
                <a:latin typeface="+mn-lt"/>
              </a:rPr>
              <a:t>Failo</a:t>
            </a:r>
            <a:r>
              <a:rPr lang="hr-HR" sz="3200" b="1" dirty="0" smtClean="0">
                <a:latin typeface="+mn-lt"/>
              </a:rPr>
              <a:t> </a:t>
            </a:r>
            <a:r>
              <a:rPr lang="hr-HR" sz="3200" b="1" dirty="0" smtClean="0">
                <a:latin typeface="+mn-lt"/>
              </a:rPr>
              <a:t>sanja </a:t>
            </a:r>
            <a:r>
              <a:rPr lang="hr-HR" sz="3200" b="1" smtClean="0">
                <a:latin typeface="+mn-lt"/>
              </a:rPr>
              <a:t>velike snove</a:t>
            </a:r>
            <a:endParaRPr lang="en-GB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91973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4112" y="109695"/>
            <a:ext cx="3189856" cy="774225"/>
          </a:xfrm>
        </p:spPr>
        <p:txBody>
          <a:bodyPr/>
          <a:lstStyle/>
          <a:p>
            <a:r>
              <a:rPr lang="hr-HR" dirty="0" err="1" smtClean="0"/>
              <a:t>Failovo</a:t>
            </a:r>
            <a:r>
              <a:rPr lang="hr-HR" dirty="0" smtClean="0"/>
              <a:t> selo</a:t>
            </a:r>
            <a:endParaRPr lang="hr-HR" dirty="0"/>
          </a:p>
        </p:txBody>
      </p:sp>
      <p:pic>
        <p:nvPicPr>
          <p:cNvPr id="5" name="Rezervirano mjesto slike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" r="680"/>
          <a:stretch>
            <a:fillRect/>
          </a:stretch>
        </p:blipFill>
        <p:spPr>
          <a:xfrm>
            <a:off x="0" y="0"/>
            <a:ext cx="12326112" cy="6858000"/>
          </a:xfrm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xmlns="" id="{E5DC5AE5-C247-0224-06AE-E5BBC396590A}"/>
              </a:ext>
            </a:extLst>
          </p:cNvPr>
          <p:cNvSpPr txBox="1">
            <a:spLocks/>
          </p:cNvSpPr>
          <p:nvPr/>
        </p:nvSpPr>
        <p:spPr>
          <a:xfrm>
            <a:off x="134112" y="197709"/>
            <a:ext cx="4146696" cy="930518"/>
          </a:xfrm>
          <a:prstGeom prst="rect">
            <a:avLst/>
          </a:prstGeom>
          <a:solidFill>
            <a:srgbClr val="009DDC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3200" b="1" dirty="0" smtClean="0">
                <a:latin typeface="+mn-lt"/>
                <a:ea typeface="Calibri"/>
                <a:cs typeface="Arial"/>
              </a:rPr>
              <a:t>Fail</a:t>
            </a:r>
            <a:r>
              <a:rPr lang="hr-HR" sz="3200" b="1" dirty="0">
                <a:latin typeface="+mn-lt"/>
                <a:ea typeface="Calibri"/>
                <a:cs typeface="Arial"/>
              </a:rPr>
              <a:t>o</a:t>
            </a:r>
            <a:r>
              <a:rPr lang="hr-HR" sz="3200" b="1" dirty="0" smtClean="0">
                <a:latin typeface="+mn-lt"/>
                <a:ea typeface="Calibri"/>
                <a:cs typeface="Arial"/>
              </a:rPr>
              <a:t>v</a:t>
            </a:r>
            <a:r>
              <a:rPr lang="en-GB" sz="3200" b="1" dirty="0" smtClean="0">
                <a:latin typeface="+mn-lt"/>
                <a:ea typeface="Calibri"/>
                <a:cs typeface="Arial"/>
              </a:rPr>
              <a:t>o</a:t>
            </a:r>
            <a:r>
              <a:rPr lang="hr-HR" sz="3200" b="1" dirty="0" smtClean="0">
                <a:latin typeface="+mn-lt"/>
                <a:ea typeface="Calibri"/>
                <a:cs typeface="Arial"/>
              </a:rPr>
              <a:t> selo</a:t>
            </a:r>
            <a:endParaRPr lang="en-GB" sz="3200" b="1" dirty="0">
              <a:latin typeface="+mn-lt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6131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brick building&#10;&#10;Description automatically generated">
            <a:extLst>
              <a:ext uri="{FF2B5EF4-FFF2-40B4-BE49-F238E27FC236}">
                <a16:creationId xmlns:a16="http://schemas.microsoft.com/office/drawing/2014/main" xmlns="" id="{50FB7467-F824-1E8A-DC21-66379E0D3E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" y="0"/>
            <a:ext cx="12191550" cy="6858000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xmlns="" id="{E5DC5AE5-C247-0224-06AE-E5BBC3965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608" y="251791"/>
            <a:ext cx="4247321" cy="874643"/>
          </a:xfrm>
          <a:solidFill>
            <a:srgbClr val="009DDC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3200" b="1" dirty="0" err="1">
                <a:effectLst/>
                <a:latin typeface="+mn-lt"/>
                <a:ea typeface="Calibri"/>
                <a:cs typeface="Arial"/>
              </a:rPr>
              <a:t>Failo</a:t>
            </a:r>
            <a:r>
              <a:rPr lang="en-GB" sz="3200" b="1" dirty="0">
                <a:effectLst/>
                <a:latin typeface="+mn-lt"/>
                <a:ea typeface="Calibri"/>
                <a:cs typeface="Arial"/>
              </a:rPr>
              <a:t> </a:t>
            </a:r>
            <a:r>
              <a:rPr lang="hr-HR" sz="3200" b="1" dirty="0" smtClean="0">
                <a:latin typeface="+mn-lt"/>
                <a:ea typeface="Calibri"/>
                <a:cs typeface="Arial"/>
              </a:rPr>
              <a:t>i njegova obitelj</a:t>
            </a:r>
            <a:endParaRPr lang="en-GB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7354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 people walking on a dirt road&#10;&#10;Description automatically generated">
            <a:extLst>
              <a:ext uri="{FF2B5EF4-FFF2-40B4-BE49-F238E27FC236}">
                <a16:creationId xmlns:a16="http://schemas.microsoft.com/office/drawing/2014/main" xmlns="" id="{235297FB-D35A-D50C-93C9-5490B9097D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"/>
            <a:ext cx="12192000" cy="6857719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xmlns="" id="{E5DC5AE5-C247-0224-06AE-E5BBC3965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678" y="251791"/>
            <a:ext cx="4048539" cy="874643"/>
          </a:xfrm>
          <a:solidFill>
            <a:srgbClr val="009DDC"/>
          </a:solidFill>
        </p:spPr>
        <p:txBody>
          <a:bodyPr>
            <a:normAutofit/>
          </a:bodyPr>
          <a:lstStyle/>
          <a:p>
            <a:pPr algn="ctr"/>
            <a:r>
              <a:rPr lang="hr-HR" sz="3200" b="1" dirty="0" smtClean="0">
                <a:latin typeface="+mn-lt"/>
              </a:rPr>
              <a:t>Putovanje u školu</a:t>
            </a:r>
            <a:endParaRPr lang="en-GB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4951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in a classroom&#10;&#10;Description automatically generated with medium confidence">
            <a:extLst>
              <a:ext uri="{FF2B5EF4-FFF2-40B4-BE49-F238E27FC236}">
                <a16:creationId xmlns:a16="http://schemas.microsoft.com/office/drawing/2014/main" xmlns="" id="{058A0940-F421-E731-B31B-A64D6D3596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3" b="77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xmlns="" id="{E5DC5AE5-C247-0224-06AE-E5BBC3965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679" y="251791"/>
            <a:ext cx="2888973" cy="874643"/>
          </a:xfrm>
          <a:solidFill>
            <a:srgbClr val="009DDC"/>
          </a:solidFill>
        </p:spPr>
        <p:txBody>
          <a:bodyPr>
            <a:normAutofit/>
          </a:bodyPr>
          <a:lstStyle/>
          <a:p>
            <a:pPr algn="ctr"/>
            <a:r>
              <a:rPr lang="hr-HR" sz="3200" b="1" dirty="0" smtClean="0">
                <a:latin typeface="+mn-lt"/>
              </a:rPr>
              <a:t>Učionica</a:t>
            </a:r>
            <a:endParaRPr lang="en-GB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3701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clothing, outdoor, child&#10;&#10;Description automatically generated">
            <a:extLst>
              <a:ext uri="{FF2B5EF4-FFF2-40B4-BE49-F238E27FC236}">
                <a16:creationId xmlns:a16="http://schemas.microsoft.com/office/drawing/2014/main" xmlns="" id="{1D2DF6FD-1E0D-23DC-E0C3-CC5EB8624E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3" b="773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xmlns="" id="{E5DC5AE5-C247-0224-06AE-E5BBC3965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679" y="251791"/>
            <a:ext cx="3320564" cy="874643"/>
          </a:xfrm>
          <a:solidFill>
            <a:srgbClr val="009DDC"/>
          </a:solidFill>
        </p:spPr>
        <p:txBody>
          <a:bodyPr>
            <a:normAutofit fontScale="90000"/>
          </a:bodyPr>
          <a:lstStyle/>
          <a:p>
            <a:pPr algn="ctr"/>
            <a:r>
              <a:rPr lang="hr-HR" sz="3200" b="1" dirty="0" smtClean="0">
                <a:latin typeface="+mn-lt"/>
              </a:rPr>
              <a:t>Vrijeme za ručak</a:t>
            </a:r>
            <a:endParaRPr lang="en-GB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3164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running on a dirt road&#10;&#10;Description automatically generated with low confidence">
            <a:extLst>
              <a:ext uri="{FF2B5EF4-FFF2-40B4-BE49-F238E27FC236}">
                <a16:creationId xmlns:a16="http://schemas.microsoft.com/office/drawing/2014/main" xmlns="" id="{D2197452-3001-FFD8-229F-C5731E5FED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9" b="780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xmlns="" id="{E5DC5AE5-C247-0224-06AE-E5BBC3965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679" y="251791"/>
            <a:ext cx="2937505" cy="874643"/>
          </a:xfrm>
          <a:solidFill>
            <a:srgbClr val="009DDC"/>
          </a:solidFill>
        </p:spPr>
        <p:txBody>
          <a:bodyPr>
            <a:normAutofit fontScale="90000"/>
          </a:bodyPr>
          <a:lstStyle/>
          <a:p>
            <a:pPr algn="ctr"/>
            <a:r>
              <a:rPr lang="hr-HR" sz="3200" b="1" dirty="0" smtClean="0">
                <a:latin typeface="+mn-lt"/>
              </a:rPr>
              <a:t>Vrijeme za igru</a:t>
            </a:r>
            <a:endParaRPr lang="en-GB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0066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like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" r="680"/>
          <a:stretch>
            <a:fillRect/>
          </a:stretch>
        </p:blipFill>
        <p:spPr>
          <a:xfrm>
            <a:off x="-30480" y="0"/>
            <a:ext cx="12192000" cy="6944497"/>
          </a:xfr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xmlns="" id="{E5DC5AE5-C247-0224-06AE-E5BBC396590A}"/>
              </a:ext>
            </a:extLst>
          </p:cNvPr>
          <p:cNvSpPr txBox="1">
            <a:spLocks/>
          </p:cNvSpPr>
          <p:nvPr/>
        </p:nvSpPr>
        <p:spPr>
          <a:xfrm>
            <a:off x="287608" y="251791"/>
            <a:ext cx="4247321" cy="874643"/>
          </a:xfrm>
          <a:prstGeom prst="rect">
            <a:avLst/>
          </a:prstGeom>
          <a:solidFill>
            <a:srgbClr val="009DDC"/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GB" sz="3200" b="1" dirty="0" err="1" smtClean="0">
                <a:latin typeface="+mn-lt"/>
                <a:ea typeface="Calibri"/>
                <a:cs typeface="Arial"/>
              </a:rPr>
              <a:t>Failo</a:t>
            </a:r>
            <a:r>
              <a:rPr lang="en-GB" sz="3200" b="1" dirty="0" smtClean="0">
                <a:latin typeface="+mn-lt"/>
                <a:ea typeface="Calibri"/>
                <a:cs typeface="Arial"/>
              </a:rPr>
              <a:t> </a:t>
            </a:r>
            <a:r>
              <a:rPr lang="hr-HR" sz="3200" b="1" dirty="0" smtClean="0">
                <a:latin typeface="+mn-lt"/>
                <a:ea typeface="Calibri"/>
                <a:cs typeface="Arial"/>
              </a:rPr>
              <a:t>i njegovi prijatelji</a:t>
            </a:r>
            <a:endParaRPr lang="en-GB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5745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carrying a blue container on his head&#10;&#10;Description automatically generated with low confidence">
            <a:extLst>
              <a:ext uri="{FF2B5EF4-FFF2-40B4-BE49-F238E27FC236}">
                <a16:creationId xmlns:a16="http://schemas.microsoft.com/office/drawing/2014/main" xmlns="" id="{79355E15-ACDB-A723-0773-CC144304E7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5" b="7815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xmlns="" id="{E5DC5AE5-C247-0224-06AE-E5BBC3965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679" y="251791"/>
            <a:ext cx="2610678" cy="874643"/>
          </a:xfrm>
          <a:solidFill>
            <a:srgbClr val="009DDC"/>
          </a:solidFill>
        </p:spPr>
        <p:txBody>
          <a:bodyPr>
            <a:noAutofit/>
          </a:bodyPr>
          <a:lstStyle/>
          <a:p>
            <a:pPr algn="ctr"/>
            <a:r>
              <a:rPr lang="hr-HR" sz="3200" b="1" dirty="0" smtClean="0">
                <a:latin typeface="+mn-lt"/>
              </a:rPr>
              <a:t>Nakon škole</a:t>
            </a:r>
            <a:endParaRPr lang="en-GB" sz="3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23909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arys Meals branding colour">
      <a:dk1>
        <a:srgbClr val="333333"/>
      </a:dk1>
      <a:lt1>
        <a:srgbClr val="FFFFFF"/>
      </a:lt1>
      <a:dk2>
        <a:srgbClr val="595959"/>
      </a:dk2>
      <a:lt2>
        <a:srgbClr val="DADADA"/>
      </a:lt2>
      <a:accent1>
        <a:srgbClr val="009DDC"/>
      </a:accent1>
      <a:accent2>
        <a:srgbClr val="F4A912"/>
      </a:accent2>
      <a:accent3>
        <a:srgbClr val="DADADA"/>
      </a:accent3>
      <a:accent4>
        <a:srgbClr val="236192"/>
      </a:accent4>
      <a:accent5>
        <a:srgbClr val="00778B"/>
      </a:accent5>
      <a:accent6>
        <a:srgbClr val="FF671F"/>
      </a:accent6>
      <a:hlink>
        <a:srgbClr val="009DDC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ference 2023 - slide deck template.pptx" id="{7390876A-D28E-4A68-BED8-E77C9A8E0390}" vid="{68DE119A-6BBD-4B11-BAD3-F3EA581C29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224D367F98484F8527879C161A7B6E" ma:contentTypeVersion="17" ma:contentTypeDescription="Create a new document." ma:contentTypeScope="" ma:versionID="ca047307dd8b4a4f6bc29d42df6778a9">
  <xsd:schema xmlns:xsd="http://www.w3.org/2001/XMLSchema" xmlns:xs="http://www.w3.org/2001/XMLSchema" xmlns:p="http://schemas.microsoft.com/office/2006/metadata/properties" xmlns:ns2="75f73c02-7b2d-4116-9326-4c92726ed803" xmlns:ns3="50a1efa9-47d8-481f-aad5-38d3c45f03e8" targetNamespace="http://schemas.microsoft.com/office/2006/metadata/properties" ma:root="true" ma:fieldsID="5392df320a84a3fc39f8831418c6aa47" ns2:_="" ns3:_="">
    <xsd:import namespace="75f73c02-7b2d-4116-9326-4c92726ed803"/>
    <xsd:import namespace="50a1efa9-47d8-481f-aad5-38d3c45f03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FBUR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f73c02-7b2d-4116-9326-4c92726ed8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9d6f174-ef0b-46cd-900a-4917dd98bd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FBURL" ma:index="24" nillable="true" ma:displayName="FB URL" ma:format="Dropdown" ma:internalName="FBURL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a1efa9-47d8-481f-aad5-38d3c45f03e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6af9bd4-bb7c-4668-a263-6978df69964b}" ma:internalName="TaxCatchAll" ma:showField="CatchAllData" ma:web="50a1efa9-47d8-481f-aad5-38d3c45f03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0a1efa9-47d8-481f-aad5-38d3c45f03e8" xsi:nil="true"/>
    <lcf76f155ced4ddcb4097134ff3c332f xmlns="75f73c02-7b2d-4116-9326-4c92726ed803">
      <Terms xmlns="http://schemas.microsoft.com/office/infopath/2007/PartnerControls"/>
    </lcf76f155ced4ddcb4097134ff3c332f>
    <FBURL xmlns="75f73c02-7b2d-4116-9326-4c92726ed803" xsi:nil="true"/>
  </documentManagement>
</p:properties>
</file>

<file path=customXml/itemProps1.xml><?xml version="1.0" encoding="utf-8"?>
<ds:datastoreItem xmlns:ds="http://schemas.openxmlformats.org/officeDocument/2006/customXml" ds:itemID="{F852DEBB-7DD4-4213-AC22-7285DDB88F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f73c02-7b2d-4116-9326-4c92726ed803"/>
    <ds:schemaRef ds:uri="50a1efa9-47d8-481f-aad5-38d3c45f03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4E63253-8145-47CE-AFA3-C604B8445D4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86EBD9A-2636-4358-8F7B-DA654E2C98C3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terms/"/>
    <ds:schemaRef ds:uri="50a1efa9-47d8-481f-aad5-38d3c45f03e8"/>
    <ds:schemaRef ds:uri="75f73c02-7b2d-4116-9326-4c92726ed803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Conference 2023 - slide deck template</Template>
  <TotalTime>212</TotalTime>
  <Words>758</Words>
  <Application>Microsoft Office PowerPoint</Application>
  <PresentationFormat>Široki zaslon</PresentationFormat>
  <Paragraphs>39</Paragraphs>
  <Slides>11</Slides>
  <Notes>11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Failo, iz Zambije</vt:lpstr>
      <vt:lpstr>Failovo selo</vt:lpstr>
      <vt:lpstr>Failo i njegova obitelj</vt:lpstr>
      <vt:lpstr>Putovanje u školu</vt:lpstr>
      <vt:lpstr>Učionica</vt:lpstr>
      <vt:lpstr>Vrijeme za ručak</vt:lpstr>
      <vt:lpstr>Vrijeme za igru</vt:lpstr>
      <vt:lpstr>PowerPointova prezentacija</vt:lpstr>
      <vt:lpstr>Nakon škole</vt:lpstr>
      <vt:lpstr>Prije spavanja</vt:lpstr>
      <vt:lpstr>PowerPointova prezentacija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Swift</dc:creator>
  <cp:lastModifiedBy>Đurđica</cp:lastModifiedBy>
  <cp:revision>58</cp:revision>
  <dcterms:created xsi:type="dcterms:W3CDTF">2023-05-11T13:55:29Z</dcterms:created>
  <dcterms:modified xsi:type="dcterms:W3CDTF">2023-08-01T09:55:02Z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0x010100A6224D367F98484F8527879C161A7B6E</vt:lpwstr>
  </property>
  <property fmtid="{D5CDD505-2E9C-101B-9397-08002B2CF9AE}" pid="3" name="MediaServiceImageTags">
    <vt:lpwstr/>
  </property>
</Properties>
</file>